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32"/>
    <p:sldId id="257" r:id="rId33"/>
    <p:sldId id="258" r:id="rId34"/>
    <p:sldId id="259" r:id="rId35"/>
    <p:sldId id="260" r:id="rId36"/>
    <p:sldId id="261" r:id="rId37"/>
    <p:sldId id="262" r:id="rId38"/>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Montserrat" charset="1" panose="00000500000000000000"/>
      <p:regular r:id="rId10"/>
    </p:embeddedFont>
    <p:embeddedFont>
      <p:font typeface="Montserrat Bold" charset="1" panose="00000600000000000000"/>
      <p:regular r:id="rId11"/>
    </p:embeddedFont>
    <p:embeddedFont>
      <p:font typeface="Montserrat Italics" charset="1" panose="00000500000000000000"/>
      <p:regular r:id="rId12"/>
    </p:embeddedFont>
    <p:embeddedFont>
      <p:font typeface="Montserrat Bold Italics" charset="1" panose="00000600000000000000"/>
      <p:regular r:id="rId13"/>
    </p:embeddedFont>
    <p:embeddedFont>
      <p:font typeface="Futura" charset="1" panose="020B0502020204020303"/>
      <p:regular r:id="rId14"/>
    </p:embeddedFont>
    <p:embeddedFont>
      <p:font typeface="Futura Bold" charset="1" panose="020B0702020204020203"/>
      <p:regular r:id="rId15"/>
    </p:embeddedFont>
    <p:embeddedFont>
      <p:font typeface="Futura Italics" charset="1" panose="020B0502020204090303"/>
      <p:regular r:id="rId16"/>
    </p:embeddedFont>
    <p:embeddedFont>
      <p:font typeface="Futura Bold Italics" charset="1" panose="020B0702020204090203"/>
      <p:regular r:id="rId17"/>
    </p:embeddedFont>
    <p:embeddedFont>
      <p:font typeface="Futura Light" charset="1" panose="020B0402020204020303"/>
      <p:regular r:id="rId18"/>
    </p:embeddedFont>
    <p:embeddedFont>
      <p:font typeface="Futura Light Italics" charset="1" panose="020B0402020204090303"/>
      <p:regular r:id="rId19"/>
    </p:embeddedFont>
    <p:embeddedFont>
      <p:font typeface="Futura Medium" charset="1" panose="020B0502020204020303"/>
      <p:regular r:id="rId20"/>
    </p:embeddedFont>
    <p:embeddedFont>
      <p:font typeface="Futura Medium Italics" charset="1" panose="020B0502020204090303"/>
      <p:regular r:id="rId21"/>
    </p:embeddedFont>
    <p:embeddedFont>
      <p:font typeface="Futura Ultra-Bold" charset="1" panose="020B0802020204020204"/>
      <p:regular r:id="rId22"/>
    </p:embeddedFont>
    <p:embeddedFont>
      <p:font typeface="Futura Ultra-Bold Italics" charset="1" panose="020B0802020204090204"/>
      <p:regular r:id="rId23"/>
    </p:embeddedFont>
    <p:embeddedFont>
      <p:font typeface="Now 2" charset="1" panose="00000500000000000000"/>
      <p:regular r:id="rId24"/>
    </p:embeddedFont>
    <p:embeddedFont>
      <p:font typeface="Now 2 Bold" charset="1" panose="00000800000000000000"/>
      <p:regular r:id="rId25"/>
    </p:embeddedFont>
    <p:embeddedFont>
      <p:font typeface="Now 2 Thin" charset="1" panose="00000300000000000000"/>
      <p:regular r:id="rId26"/>
    </p:embeddedFont>
    <p:embeddedFont>
      <p:font typeface="Now 2 Light" charset="1" panose="00000400000000000000"/>
      <p:regular r:id="rId27"/>
    </p:embeddedFont>
    <p:embeddedFont>
      <p:font typeface="Now 2 Medium" charset="1" panose="00000600000000000000"/>
      <p:regular r:id="rId28"/>
    </p:embeddedFont>
    <p:embeddedFont>
      <p:font typeface="Now 2 Heavy" charset="1" panose="00000A00000000000000"/>
      <p:regular r:id="rId29"/>
    </p:embeddedFont>
    <p:embeddedFont>
      <p:font typeface="Now 1" charset="1" panose="00000500000000000000"/>
      <p:regular r:id="rId30"/>
    </p:embeddedFont>
    <p:embeddedFont>
      <p:font typeface="Now 1 Bold" charset="1" panose="00000600000000000000"/>
      <p:regular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27" Target="fonts/font27.fntdata" Type="http://schemas.openxmlformats.org/officeDocument/2006/relationships/font"/><Relationship Id="rId28" Target="fonts/font28.fntdata" Type="http://schemas.openxmlformats.org/officeDocument/2006/relationships/font"/><Relationship Id="rId29" Target="fonts/font29.fntdata" Type="http://schemas.openxmlformats.org/officeDocument/2006/relationships/font"/><Relationship Id="rId3" Target="viewProps.xml" Type="http://schemas.openxmlformats.org/officeDocument/2006/relationships/viewProps"/><Relationship Id="rId30" Target="fonts/font30.fntdata" Type="http://schemas.openxmlformats.org/officeDocument/2006/relationships/font"/><Relationship Id="rId31" Target="fonts/font31.fntdata" Type="http://schemas.openxmlformats.org/officeDocument/2006/relationships/font"/><Relationship Id="rId32" Target="slides/slide1.xml" Type="http://schemas.openxmlformats.org/officeDocument/2006/relationships/slide"/><Relationship Id="rId33" Target="slides/slide2.xml" Type="http://schemas.openxmlformats.org/officeDocument/2006/relationships/slide"/><Relationship Id="rId34" Target="slides/slide3.xml" Type="http://schemas.openxmlformats.org/officeDocument/2006/relationships/slide"/><Relationship Id="rId35" Target="slides/slide4.xml" Type="http://schemas.openxmlformats.org/officeDocument/2006/relationships/slide"/><Relationship Id="rId36" Target="slides/slide5.xml" Type="http://schemas.openxmlformats.org/officeDocument/2006/relationships/slide"/><Relationship Id="rId37" Target="slides/slide6.xml" Type="http://schemas.openxmlformats.org/officeDocument/2006/relationships/slide"/><Relationship Id="rId38" Target="slides/slide7.xml" Type="http://schemas.openxmlformats.org/officeDocument/2006/relationships/slide"/><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s>
</file>

<file path=ppt/slides/_rels/slide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6105523" y="3420346"/>
            <a:ext cx="5249208" cy="1848760"/>
          </a:xfrm>
          <a:custGeom>
            <a:avLst/>
            <a:gdLst/>
            <a:ahLst/>
            <a:cxnLst/>
            <a:rect r="r" b="b" t="t" l="l"/>
            <a:pathLst>
              <a:path h="1848760" w="5249208">
                <a:moveTo>
                  <a:pt x="0" y="0"/>
                </a:moveTo>
                <a:lnTo>
                  <a:pt x="5249207" y="0"/>
                </a:lnTo>
                <a:lnTo>
                  <a:pt x="5249207" y="1848759"/>
                </a:lnTo>
                <a:lnTo>
                  <a:pt x="0" y="1848759"/>
                </a:lnTo>
                <a:lnTo>
                  <a:pt x="0" y="0"/>
                </a:lnTo>
                <a:close/>
              </a:path>
            </a:pathLst>
          </a:custGeom>
          <a:blipFill>
            <a:blip r:embed="rId2"/>
            <a:stretch>
              <a:fillRect l="-8767" t="-121841" r="-8767" b="-249848"/>
            </a:stretch>
          </a:blipFill>
        </p:spPr>
      </p:sp>
      <p:sp>
        <p:nvSpPr>
          <p:cNvPr name="Freeform 3" id="3"/>
          <p:cNvSpPr/>
          <p:nvPr/>
        </p:nvSpPr>
        <p:spPr>
          <a:xfrm flipH="false" flipV="false" rot="0">
            <a:off x="13821705" y="2128675"/>
            <a:ext cx="8196442" cy="10906042"/>
          </a:xfrm>
          <a:custGeom>
            <a:avLst/>
            <a:gdLst/>
            <a:ahLst/>
            <a:cxnLst/>
            <a:rect r="r" b="b" t="t" l="l"/>
            <a:pathLst>
              <a:path h="10906042" w="8196442">
                <a:moveTo>
                  <a:pt x="0" y="0"/>
                </a:moveTo>
                <a:lnTo>
                  <a:pt x="8196442" y="0"/>
                </a:lnTo>
                <a:lnTo>
                  <a:pt x="8196442" y="10906043"/>
                </a:lnTo>
                <a:lnTo>
                  <a:pt x="0" y="10906043"/>
                </a:lnTo>
                <a:lnTo>
                  <a:pt x="0" y="0"/>
                </a:lnTo>
                <a:close/>
              </a:path>
            </a:pathLst>
          </a:custGeom>
          <a:blipFill>
            <a:blip r:embed="rId3">
              <a:alphaModFix amt="72000"/>
            </a:blip>
            <a:stretch>
              <a:fillRect l="-79835" t="-64659" r="-385437" b="-74307"/>
            </a:stretch>
          </a:blipFill>
        </p:spPr>
      </p:sp>
      <p:sp>
        <p:nvSpPr>
          <p:cNvPr name="Freeform 4" id="4"/>
          <p:cNvSpPr/>
          <p:nvPr/>
        </p:nvSpPr>
        <p:spPr>
          <a:xfrm flipH="false" flipV="false" rot="10586210">
            <a:off x="-943663" y="-1902174"/>
            <a:ext cx="4405399" cy="5861747"/>
          </a:xfrm>
          <a:custGeom>
            <a:avLst/>
            <a:gdLst/>
            <a:ahLst/>
            <a:cxnLst/>
            <a:rect r="r" b="b" t="t" l="l"/>
            <a:pathLst>
              <a:path h="5861747" w="4405399">
                <a:moveTo>
                  <a:pt x="0" y="0"/>
                </a:moveTo>
                <a:lnTo>
                  <a:pt x="4405400" y="0"/>
                </a:lnTo>
                <a:lnTo>
                  <a:pt x="4405400" y="5861748"/>
                </a:lnTo>
                <a:lnTo>
                  <a:pt x="0" y="5861748"/>
                </a:lnTo>
                <a:lnTo>
                  <a:pt x="0" y="0"/>
                </a:lnTo>
                <a:close/>
              </a:path>
            </a:pathLst>
          </a:custGeom>
          <a:blipFill>
            <a:blip r:embed="rId3">
              <a:alphaModFix amt="75000"/>
            </a:blip>
            <a:stretch>
              <a:fillRect l="-79835" t="-64659" r="-385437" b="-74307"/>
            </a:stretch>
          </a:blipFill>
        </p:spPr>
      </p:sp>
      <p:sp>
        <p:nvSpPr>
          <p:cNvPr name="Freeform 5" id="5"/>
          <p:cNvSpPr/>
          <p:nvPr/>
        </p:nvSpPr>
        <p:spPr>
          <a:xfrm flipH="false" flipV="false" rot="0">
            <a:off x="1028700" y="9451172"/>
            <a:ext cx="2132963" cy="476362"/>
          </a:xfrm>
          <a:custGeom>
            <a:avLst/>
            <a:gdLst/>
            <a:ahLst/>
            <a:cxnLst/>
            <a:rect r="r" b="b" t="t" l="l"/>
            <a:pathLst>
              <a:path h="476362" w="2132963">
                <a:moveTo>
                  <a:pt x="0" y="0"/>
                </a:moveTo>
                <a:lnTo>
                  <a:pt x="2132963" y="0"/>
                </a:lnTo>
                <a:lnTo>
                  <a:pt x="2132963" y="476361"/>
                </a:lnTo>
                <a:lnTo>
                  <a:pt x="0" y="476361"/>
                </a:lnTo>
                <a:lnTo>
                  <a:pt x="0" y="0"/>
                </a:lnTo>
                <a:close/>
              </a:path>
            </a:pathLst>
          </a:custGeom>
          <a:blipFill>
            <a:blip r:embed="rId4"/>
            <a:stretch>
              <a:fillRect l="0" t="0" r="0" b="0"/>
            </a:stretch>
          </a:blipFill>
        </p:spPr>
      </p:sp>
      <p:sp>
        <p:nvSpPr>
          <p:cNvPr name="TextBox 6" id="6"/>
          <p:cNvSpPr txBox="true"/>
          <p:nvPr/>
        </p:nvSpPr>
        <p:spPr>
          <a:xfrm rot="0">
            <a:off x="6266481" y="5467359"/>
            <a:ext cx="5088250" cy="2114337"/>
          </a:xfrm>
          <a:prstGeom prst="rect">
            <a:avLst/>
          </a:prstGeom>
        </p:spPr>
        <p:txBody>
          <a:bodyPr anchor="t" rtlCol="false" tIns="0" lIns="0" bIns="0" rIns="0">
            <a:spAutoFit/>
          </a:bodyPr>
          <a:lstStyle/>
          <a:p>
            <a:pPr algn="ctr">
              <a:lnSpc>
                <a:spcPts val="4239"/>
              </a:lnSpc>
            </a:pPr>
            <a:r>
              <a:rPr lang="en-US" sz="3028">
                <a:solidFill>
                  <a:srgbClr val="000000"/>
                </a:solidFill>
                <a:latin typeface="Now 1"/>
              </a:rPr>
              <a:t>Growth mind-set through Resilient Intelligent Technologies</a:t>
            </a:r>
          </a:p>
          <a:p>
            <a:pPr algn="ctr">
              <a:lnSpc>
                <a:spcPts val="4239"/>
              </a:lnSpc>
            </a:pPr>
          </a:p>
        </p:txBody>
      </p:sp>
      <p:sp>
        <p:nvSpPr>
          <p:cNvPr name="TextBox 7" id="7"/>
          <p:cNvSpPr txBox="true"/>
          <p:nvPr/>
        </p:nvSpPr>
        <p:spPr>
          <a:xfrm rot="0">
            <a:off x="3407645" y="9524433"/>
            <a:ext cx="11069579" cy="352706"/>
          </a:xfrm>
          <a:prstGeom prst="rect">
            <a:avLst/>
          </a:prstGeom>
        </p:spPr>
        <p:txBody>
          <a:bodyPr anchor="t" rtlCol="false" tIns="0" lIns="0" bIns="0" rIns="0">
            <a:spAutoFit/>
          </a:bodyPr>
          <a:lstStyle/>
          <a:p>
            <a:pPr>
              <a:lnSpc>
                <a:spcPts val="1401"/>
              </a:lnSpc>
              <a:spcBef>
                <a:spcPct val="0"/>
              </a:spcBef>
            </a:pPr>
            <a:r>
              <a:rPr lang="en-US" sz="1000">
                <a:solidFill>
                  <a:srgbClr val="000000"/>
                </a:solidFill>
                <a:latin typeface="Montserra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18288000" cy="10287000"/>
            <a:chOff x="0" y="0"/>
            <a:chExt cx="24384000" cy="13716000"/>
          </a:xfrm>
        </p:grpSpPr>
        <p:sp>
          <p:nvSpPr>
            <p:cNvPr name="Freeform 3" id="3"/>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lnTo>
                    <a:pt x="0" y="0"/>
                  </a:lnTo>
                  <a:close/>
                </a:path>
              </a:pathLst>
            </a:custGeom>
            <a:blipFill>
              <a:blip r:embed="rId2"/>
              <a:stretch>
                <a:fillRect l="0" t="-38888" r="0" b="-38888"/>
              </a:stretch>
            </a:blipFill>
          </p:spPr>
        </p:sp>
      </p:grpSp>
      <p:sp>
        <p:nvSpPr>
          <p:cNvPr name="TextBox 4" id="4"/>
          <p:cNvSpPr txBox="true"/>
          <p:nvPr/>
        </p:nvSpPr>
        <p:spPr>
          <a:xfrm rot="0">
            <a:off x="6964546" y="4605338"/>
            <a:ext cx="4358907" cy="962025"/>
          </a:xfrm>
          <a:prstGeom prst="rect">
            <a:avLst/>
          </a:prstGeom>
        </p:spPr>
        <p:txBody>
          <a:bodyPr anchor="t" rtlCol="false" tIns="0" lIns="0" bIns="0" rIns="0">
            <a:spAutoFit/>
          </a:bodyPr>
          <a:lstStyle/>
          <a:p>
            <a:pPr algn="ctr">
              <a:lnSpc>
                <a:spcPts val="6720"/>
              </a:lnSpc>
            </a:pPr>
            <a:r>
              <a:rPr lang="en-US" sz="5600">
                <a:solidFill>
                  <a:srgbClr val="1D1D1B"/>
                </a:solidFill>
                <a:latin typeface="Futura"/>
              </a:rPr>
              <a:t>Stakeholders</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3805" y="2507528"/>
            <a:ext cx="9140195" cy="5271943"/>
            <a:chOff x="0" y="0"/>
            <a:chExt cx="17602036" cy="10152620"/>
          </a:xfrm>
        </p:grpSpPr>
        <p:sp>
          <p:nvSpPr>
            <p:cNvPr name="Freeform 3" id="3"/>
            <p:cNvSpPr/>
            <p:nvPr/>
          </p:nvSpPr>
          <p:spPr>
            <a:xfrm flipH="false" flipV="false" rot="0">
              <a:off x="0" y="0"/>
              <a:ext cx="17602056" cy="10152634"/>
            </a:xfrm>
            <a:custGeom>
              <a:avLst/>
              <a:gdLst/>
              <a:ahLst/>
              <a:cxnLst/>
              <a:rect r="r" b="b" t="t" l="l"/>
              <a:pathLst>
                <a:path h="10152634" w="17602056">
                  <a:moveTo>
                    <a:pt x="0" y="0"/>
                  </a:moveTo>
                  <a:lnTo>
                    <a:pt x="17602056" y="0"/>
                  </a:lnTo>
                  <a:lnTo>
                    <a:pt x="17602056" y="10152634"/>
                  </a:lnTo>
                  <a:lnTo>
                    <a:pt x="0" y="10152634"/>
                  </a:lnTo>
                  <a:lnTo>
                    <a:pt x="0" y="0"/>
                  </a:lnTo>
                  <a:close/>
                </a:path>
              </a:pathLst>
            </a:custGeom>
            <a:blipFill>
              <a:blip r:embed="rId2"/>
              <a:stretch>
                <a:fillRect l="0" t="-7755" r="0" b="-7755"/>
              </a:stretch>
            </a:blipFill>
          </p:spPr>
        </p:sp>
      </p:grpSp>
      <p:grpSp>
        <p:nvGrpSpPr>
          <p:cNvPr name="Group 4" id="4"/>
          <p:cNvGrpSpPr/>
          <p:nvPr/>
        </p:nvGrpSpPr>
        <p:grpSpPr>
          <a:xfrm rot="0">
            <a:off x="9140195" y="0"/>
            <a:ext cx="9147805" cy="10287000"/>
            <a:chOff x="0" y="0"/>
            <a:chExt cx="2409298" cy="2709333"/>
          </a:xfrm>
        </p:grpSpPr>
        <p:sp>
          <p:nvSpPr>
            <p:cNvPr name="Freeform 5" id="5"/>
            <p:cNvSpPr/>
            <p:nvPr/>
          </p:nvSpPr>
          <p:spPr>
            <a:xfrm flipH="false" flipV="false" rot="0">
              <a:off x="0" y="0"/>
              <a:ext cx="2409298" cy="2709333"/>
            </a:xfrm>
            <a:custGeom>
              <a:avLst/>
              <a:gdLst/>
              <a:ahLst/>
              <a:cxnLst/>
              <a:rect r="r" b="b" t="t" l="l"/>
              <a:pathLst>
                <a:path h="2709333" w="2409298">
                  <a:moveTo>
                    <a:pt x="0" y="0"/>
                  </a:moveTo>
                  <a:lnTo>
                    <a:pt x="2409298" y="0"/>
                  </a:lnTo>
                  <a:lnTo>
                    <a:pt x="2409298" y="2709333"/>
                  </a:lnTo>
                  <a:lnTo>
                    <a:pt x="0" y="2709333"/>
                  </a:lnTo>
                  <a:close/>
                </a:path>
              </a:pathLst>
            </a:custGeom>
            <a:gradFill rotWithShape="true">
              <a:gsLst>
                <a:gs pos="0">
                  <a:srgbClr val="F06E88">
                    <a:alpha val="100000"/>
                  </a:srgbClr>
                </a:gs>
                <a:gs pos="100000">
                  <a:srgbClr val="FBE151">
                    <a:alpha val="100000"/>
                  </a:srgbClr>
                </a:gs>
              </a:gsLst>
              <a:lin ang="5400000"/>
            </a:gradFill>
          </p:spPr>
        </p:sp>
        <p:sp>
          <p:nvSpPr>
            <p:cNvPr name="TextBox 6" id="6"/>
            <p:cNvSpPr txBox="true"/>
            <p:nvPr/>
          </p:nvSpPr>
          <p:spPr>
            <a:xfrm>
              <a:off x="0" y="-38100"/>
              <a:ext cx="2409298" cy="2747433"/>
            </a:xfrm>
            <a:prstGeom prst="rect">
              <a:avLst/>
            </a:prstGeom>
          </p:spPr>
          <p:txBody>
            <a:bodyPr anchor="ctr" rtlCol="false" tIns="50800" lIns="50800" bIns="50800" rIns="50800"/>
            <a:lstStyle/>
            <a:p>
              <a:pPr algn="ctr">
                <a:lnSpc>
                  <a:spcPts val="3359"/>
                </a:lnSpc>
              </a:pPr>
            </a:p>
          </p:txBody>
        </p:sp>
      </p:grpSp>
      <p:sp>
        <p:nvSpPr>
          <p:cNvPr name="TextBox 7" id="7"/>
          <p:cNvSpPr txBox="true"/>
          <p:nvPr/>
        </p:nvSpPr>
        <p:spPr>
          <a:xfrm rot="0">
            <a:off x="10625031" y="4132299"/>
            <a:ext cx="6634269" cy="4171290"/>
          </a:xfrm>
          <a:prstGeom prst="rect">
            <a:avLst/>
          </a:prstGeom>
        </p:spPr>
        <p:txBody>
          <a:bodyPr anchor="t" rtlCol="false" tIns="0" lIns="0" bIns="0" rIns="0">
            <a:spAutoFit/>
          </a:bodyPr>
          <a:lstStyle/>
          <a:p>
            <a:pPr algn="l">
              <a:lnSpc>
                <a:spcPts val="4147"/>
              </a:lnSpc>
            </a:pPr>
            <a:r>
              <a:rPr lang="en-US" sz="2764">
                <a:solidFill>
                  <a:srgbClr val="000000"/>
                </a:solidFill>
                <a:latin typeface="Now 2"/>
              </a:rPr>
              <a:t>Regardless of which category they fall into, the changes our society needs are made by people. In this chapter, we describe the main tasks that students, teachers, researchers, staff, employers and policymakers need to accomplish in order to bring about real change in university life.</a:t>
            </a:r>
          </a:p>
        </p:txBody>
      </p:sp>
      <p:sp>
        <p:nvSpPr>
          <p:cNvPr name="TextBox 8" id="8"/>
          <p:cNvSpPr txBox="true"/>
          <p:nvPr/>
        </p:nvSpPr>
        <p:spPr>
          <a:xfrm rot="0">
            <a:off x="10625031" y="1154978"/>
            <a:ext cx="5532090" cy="1352550"/>
          </a:xfrm>
          <a:prstGeom prst="rect">
            <a:avLst/>
          </a:prstGeom>
        </p:spPr>
        <p:txBody>
          <a:bodyPr anchor="t" rtlCol="false" tIns="0" lIns="0" bIns="0" rIns="0">
            <a:spAutoFit/>
          </a:bodyPr>
          <a:lstStyle/>
          <a:p>
            <a:pPr algn="l">
              <a:lnSpc>
                <a:spcPts val="9480"/>
              </a:lnSpc>
            </a:pPr>
            <a:r>
              <a:rPr lang="en-US" sz="7900">
                <a:solidFill>
                  <a:srgbClr val="000000"/>
                </a:solidFill>
                <a:latin typeface="Futura"/>
              </a:rPr>
              <a:t>Stakeholders</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7834470" y="1508514"/>
            <a:ext cx="10220848" cy="7269973"/>
          </a:xfrm>
          <a:custGeom>
            <a:avLst/>
            <a:gdLst/>
            <a:ahLst/>
            <a:cxnLst/>
            <a:rect r="r" b="b" t="t" l="l"/>
            <a:pathLst>
              <a:path h="7269973" w="10220848">
                <a:moveTo>
                  <a:pt x="0" y="0"/>
                </a:moveTo>
                <a:lnTo>
                  <a:pt x="10220848" y="0"/>
                </a:lnTo>
                <a:lnTo>
                  <a:pt x="10220848" y="7269972"/>
                </a:lnTo>
                <a:lnTo>
                  <a:pt x="0" y="7269972"/>
                </a:lnTo>
                <a:lnTo>
                  <a:pt x="0" y="0"/>
                </a:lnTo>
                <a:close/>
              </a:path>
            </a:pathLst>
          </a:custGeom>
          <a:blipFill>
            <a:blip r:embed="rId2"/>
            <a:stretch>
              <a:fillRect l="0" t="0" r="-669" b="0"/>
            </a:stretch>
          </a:blipFill>
        </p:spPr>
      </p:sp>
      <p:grpSp>
        <p:nvGrpSpPr>
          <p:cNvPr name="Group 3" id="3"/>
          <p:cNvGrpSpPr/>
          <p:nvPr/>
        </p:nvGrpSpPr>
        <p:grpSpPr>
          <a:xfrm rot="0">
            <a:off x="-1500249" y="0"/>
            <a:ext cx="9147805" cy="10287000"/>
            <a:chOff x="0" y="0"/>
            <a:chExt cx="2409298" cy="2709333"/>
          </a:xfrm>
        </p:grpSpPr>
        <p:sp>
          <p:nvSpPr>
            <p:cNvPr name="Freeform 4" id="4"/>
            <p:cNvSpPr/>
            <p:nvPr/>
          </p:nvSpPr>
          <p:spPr>
            <a:xfrm flipH="false" flipV="false" rot="0">
              <a:off x="0" y="0"/>
              <a:ext cx="2409298" cy="2709333"/>
            </a:xfrm>
            <a:custGeom>
              <a:avLst/>
              <a:gdLst/>
              <a:ahLst/>
              <a:cxnLst/>
              <a:rect r="r" b="b" t="t" l="l"/>
              <a:pathLst>
                <a:path h="2709333" w="2409298">
                  <a:moveTo>
                    <a:pt x="0" y="0"/>
                  </a:moveTo>
                  <a:lnTo>
                    <a:pt x="2409298" y="0"/>
                  </a:lnTo>
                  <a:lnTo>
                    <a:pt x="2409298" y="2709333"/>
                  </a:lnTo>
                  <a:lnTo>
                    <a:pt x="0" y="2709333"/>
                  </a:lnTo>
                  <a:close/>
                </a:path>
              </a:pathLst>
            </a:custGeom>
            <a:gradFill rotWithShape="true">
              <a:gsLst>
                <a:gs pos="0">
                  <a:srgbClr val="F06E88">
                    <a:alpha val="100000"/>
                  </a:srgbClr>
                </a:gs>
                <a:gs pos="100000">
                  <a:srgbClr val="FBE151">
                    <a:alpha val="100000"/>
                  </a:srgbClr>
                </a:gs>
              </a:gsLst>
              <a:lin ang="5400000"/>
            </a:gradFill>
          </p:spPr>
        </p:sp>
        <p:sp>
          <p:nvSpPr>
            <p:cNvPr name="TextBox 5" id="5"/>
            <p:cNvSpPr txBox="true"/>
            <p:nvPr/>
          </p:nvSpPr>
          <p:spPr>
            <a:xfrm>
              <a:off x="0" y="-38100"/>
              <a:ext cx="2409298" cy="2747433"/>
            </a:xfrm>
            <a:prstGeom prst="rect">
              <a:avLst/>
            </a:prstGeom>
          </p:spPr>
          <p:txBody>
            <a:bodyPr anchor="ctr" rtlCol="false" tIns="50800" lIns="50800" bIns="50800" rIns="50800"/>
            <a:lstStyle/>
            <a:p>
              <a:pPr algn="ctr">
                <a:lnSpc>
                  <a:spcPts val="3359"/>
                </a:lnSpc>
              </a:pPr>
            </a:p>
          </p:txBody>
        </p:sp>
      </p:grpSp>
      <p:sp>
        <p:nvSpPr>
          <p:cNvPr name="TextBox 6" id="6"/>
          <p:cNvSpPr txBox="true"/>
          <p:nvPr/>
        </p:nvSpPr>
        <p:spPr>
          <a:xfrm rot="0">
            <a:off x="1028700" y="3190875"/>
            <a:ext cx="5688378" cy="3752850"/>
          </a:xfrm>
          <a:prstGeom prst="rect">
            <a:avLst/>
          </a:prstGeom>
        </p:spPr>
        <p:txBody>
          <a:bodyPr anchor="t" rtlCol="false" tIns="0" lIns="0" bIns="0" rIns="0">
            <a:spAutoFit/>
          </a:bodyPr>
          <a:lstStyle/>
          <a:p>
            <a:pPr algn="l">
              <a:lnSpc>
                <a:spcPts val="9479"/>
              </a:lnSpc>
            </a:pPr>
            <a:r>
              <a:rPr lang="en-US" sz="7899">
                <a:solidFill>
                  <a:srgbClr val="000000"/>
                </a:solidFill>
                <a:latin typeface="Futura"/>
              </a:rPr>
              <a:t>Students </a:t>
            </a:r>
          </a:p>
          <a:p>
            <a:pPr algn="l">
              <a:lnSpc>
                <a:spcPts val="9480"/>
              </a:lnSpc>
            </a:pPr>
            <a:r>
              <a:rPr lang="en-US" sz="7900">
                <a:solidFill>
                  <a:srgbClr val="000000"/>
                </a:solidFill>
                <a:latin typeface="Futura"/>
              </a:rPr>
              <a:t>as stakeholders </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500249" y="0"/>
            <a:ext cx="9147805" cy="10287000"/>
            <a:chOff x="0" y="0"/>
            <a:chExt cx="2409298" cy="2709333"/>
          </a:xfrm>
        </p:grpSpPr>
        <p:sp>
          <p:nvSpPr>
            <p:cNvPr name="Freeform 3" id="3"/>
            <p:cNvSpPr/>
            <p:nvPr/>
          </p:nvSpPr>
          <p:spPr>
            <a:xfrm flipH="false" flipV="false" rot="0">
              <a:off x="0" y="0"/>
              <a:ext cx="2409298" cy="2709333"/>
            </a:xfrm>
            <a:custGeom>
              <a:avLst/>
              <a:gdLst/>
              <a:ahLst/>
              <a:cxnLst/>
              <a:rect r="r" b="b" t="t" l="l"/>
              <a:pathLst>
                <a:path h="2709333" w="2409298">
                  <a:moveTo>
                    <a:pt x="0" y="0"/>
                  </a:moveTo>
                  <a:lnTo>
                    <a:pt x="2409298" y="0"/>
                  </a:lnTo>
                  <a:lnTo>
                    <a:pt x="2409298" y="2709333"/>
                  </a:lnTo>
                  <a:lnTo>
                    <a:pt x="0" y="2709333"/>
                  </a:lnTo>
                  <a:close/>
                </a:path>
              </a:pathLst>
            </a:custGeom>
            <a:gradFill rotWithShape="true">
              <a:gsLst>
                <a:gs pos="0">
                  <a:srgbClr val="F06E88">
                    <a:alpha val="100000"/>
                  </a:srgbClr>
                </a:gs>
                <a:gs pos="100000">
                  <a:srgbClr val="FBE151">
                    <a:alpha val="100000"/>
                  </a:srgbClr>
                </a:gs>
              </a:gsLst>
              <a:lin ang="5400000"/>
            </a:gradFill>
          </p:spPr>
        </p:sp>
        <p:sp>
          <p:nvSpPr>
            <p:cNvPr name="TextBox 4" id="4"/>
            <p:cNvSpPr txBox="true"/>
            <p:nvPr/>
          </p:nvSpPr>
          <p:spPr>
            <a:xfrm>
              <a:off x="0" y="-38100"/>
              <a:ext cx="2409298" cy="2747433"/>
            </a:xfrm>
            <a:prstGeom prst="rect">
              <a:avLst/>
            </a:prstGeom>
          </p:spPr>
          <p:txBody>
            <a:bodyPr anchor="ctr" rtlCol="false" tIns="50800" lIns="50800" bIns="50800" rIns="50800"/>
            <a:lstStyle/>
            <a:p>
              <a:pPr algn="ctr">
                <a:lnSpc>
                  <a:spcPts val="3359"/>
                </a:lnSpc>
              </a:pPr>
            </a:p>
          </p:txBody>
        </p:sp>
      </p:grpSp>
      <p:sp>
        <p:nvSpPr>
          <p:cNvPr name="TextBox 5" id="5"/>
          <p:cNvSpPr txBox="true"/>
          <p:nvPr/>
        </p:nvSpPr>
        <p:spPr>
          <a:xfrm rot="0">
            <a:off x="1028700" y="3619500"/>
            <a:ext cx="6463985" cy="3752850"/>
          </a:xfrm>
          <a:prstGeom prst="rect">
            <a:avLst/>
          </a:prstGeom>
        </p:spPr>
        <p:txBody>
          <a:bodyPr anchor="t" rtlCol="false" tIns="0" lIns="0" bIns="0" rIns="0">
            <a:spAutoFit/>
          </a:bodyPr>
          <a:lstStyle/>
          <a:p>
            <a:pPr algn="l">
              <a:lnSpc>
                <a:spcPts val="9479"/>
              </a:lnSpc>
            </a:pPr>
            <a:r>
              <a:rPr lang="en-US" sz="7899">
                <a:solidFill>
                  <a:srgbClr val="000000"/>
                </a:solidFill>
                <a:latin typeface="Futura"/>
              </a:rPr>
              <a:t>Teachers </a:t>
            </a:r>
          </a:p>
          <a:p>
            <a:pPr algn="l">
              <a:lnSpc>
                <a:spcPts val="9480"/>
              </a:lnSpc>
            </a:pPr>
            <a:r>
              <a:rPr lang="en-US" sz="7900">
                <a:solidFill>
                  <a:srgbClr val="000000"/>
                </a:solidFill>
                <a:latin typeface="Futura"/>
              </a:rPr>
              <a:t>as stakeholders </a:t>
            </a:r>
          </a:p>
        </p:txBody>
      </p:sp>
      <p:sp>
        <p:nvSpPr>
          <p:cNvPr name="Freeform 6" id="6"/>
          <p:cNvSpPr/>
          <p:nvPr/>
        </p:nvSpPr>
        <p:spPr>
          <a:xfrm flipH="false" flipV="false" rot="0">
            <a:off x="7647556" y="2005368"/>
            <a:ext cx="10343021" cy="7133514"/>
          </a:xfrm>
          <a:custGeom>
            <a:avLst/>
            <a:gdLst/>
            <a:ahLst/>
            <a:cxnLst/>
            <a:rect r="r" b="b" t="t" l="l"/>
            <a:pathLst>
              <a:path h="7133514" w="10343021">
                <a:moveTo>
                  <a:pt x="0" y="0"/>
                </a:moveTo>
                <a:lnTo>
                  <a:pt x="10343021" y="0"/>
                </a:lnTo>
                <a:lnTo>
                  <a:pt x="10343021" y="7133514"/>
                </a:lnTo>
                <a:lnTo>
                  <a:pt x="0" y="7133514"/>
                </a:lnTo>
                <a:lnTo>
                  <a:pt x="0" y="0"/>
                </a:lnTo>
                <a:close/>
              </a:path>
            </a:pathLst>
          </a:custGeom>
          <a:blipFill>
            <a:blip r:embed="rId2"/>
            <a:stretch>
              <a:fillRect l="0" t="-1118" r="0" b="-1118"/>
            </a:stretch>
          </a:blipFill>
        </p:spPr>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500249" y="0"/>
            <a:ext cx="9147805" cy="10287000"/>
            <a:chOff x="0" y="0"/>
            <a:chExt cx="2409298" cy="2709333"/>
          </a:xfrm>
        </p:grpSpPr>
        <p:sp>
          <p:nvSpPr>
            <p:cNvPr name="Freeform 3" id="3"/>
            <p:cNvSpPr/>
            <p:nvPr/>
          </p:nvSpPr>
          <p:spPr>
            <a:xfrm flipH="false" flipV="false" rot="0">
              <a:off x="0" y="0"/>
              <a:ext cx="2409298" cy="2709333"/>
            </a:xfrm>
            <a:custGeom>
              <a:avLst/>
              <a:gdLst/>
              <a:ahLst/>
              <a:cxnLst/>
              <a:rect r="r" b="b" t="t" l="l"/>
              <a:pathLst>
                <a:path h="2709333" w="2409298">
                  <a:moveTo>
                    <a:pt x="0" y="0"/>
                  </a:moveTo>
                  <a:lnTo>
                    <a:pt x="2409298" y="0"/>
                  </a:lnTo>
                  <a:lnTo>
                    <a:pt x="2409298" y="2709333"/>
                  </a:lnTo>
                  <a:lnTo>
                    <a:pt x="0" y="2709333"/>
                  </a:lnTo>
                  <a:close/>
                </a:path>
              </a:pathLst>
            </a:custGeom>
            <a:gradFill rotWithShape="true">
              <a:gsLst>
                <a:gs pos="0">
                  <a:srgbClr val="F06E88">
                    <a:alpha val="100000"/>
                  </a:srgbClr>
                </a:gs>
                <a:gs pos="100000">
                  <a:srgbClr val="FBE151">
                    <a:alpha val="100000"/>
                  </a:srgbClr>
                </a:gs>
              </a:gsLst>
              <a:lin ang="5400000"/>
            </a:gradFill>
          </p:spPr>
        </p:sp>
        <p:sp>
          <p:nvSpPr>
            <p:cNvPr name="TextBox 4" id="4"/>
            <p:cNvSpPr txBox="true"/>
            <p:nvPr/>
          </p:nvSpPr>
          <p:spPr>
            <a:xfrm>
              <a:off x="0" y="-38100"/>
              <a:ext cx="2409298" cy="2747433"/>
            </a:xfrm>
            <a:prstGeom prst="rect">
              <a:avLst/>
            </a:prstGeom>
          </p:spPr>
          <p:txBody>
            <a:bodyPr anchor="ctr" rtlCol="false" tIns="50800" lIns="50800" bIns="50800" rIns="50800"/>
            <a:lstStyle/>
            <a:p>
              <a:pPr algn="ctr">
                <a:lnSpc>
                  <a:spcPts val="3359"/>
                </a:lnSpc>
              </a:pPr>
            </a:p>
          </p:txBody>
        </p:sp>
      </p:grpSp>
      <p:sp>
        <p:nvSpPr>
          <p:cNvPr name="TextBox 5" id="5"/>
          <p:cNvSpPr txBox="true"/>
          <p:nvPr/>
        </p:nvSpPr>
        <p:spPr>
          <a:xfrm rot="0">
            <a:off x="1028700" y="3173666"/>
            <a:ext cx="6163171" cy="3701542"/>
          </a:xfrm>
          <a:prstGeom prst="rect">
            <a:avLst/>
          </a:prstGeom>
        </p:spPr>
        <p:txBody>
          <a:bodyPr anchor="t" rtlCol="false" tIns="0" lIns="0" bIns="0" rIns="0">
            <a:spAutoFit/>
          </a:bodyPr>
          <a:lstStyle/>
          <a:p>
            <a:pPr algn="l">
              <a:lnSpc>
                <a:spcPts val="9477"/>
              </a:lnSpc>
            </a:pPr>
            <a:r>
              <a:rPr lang="en-US" sz="6999">
                <a:solidFill>
                  <a:srgbClr val="000000"/>
                </a:solidFill>
                <a:latin typeface="Futura"/>
              </a:rPr>
              <a:t>Researchers </a:t>
            </a:r>
          </a:p>
          <a:p>
            <a:pPr algn="l">
              <a:lnSpc>
                <a:spcPts val="9477"/>
              </a:lnSpc>
            </a:pPr>
            <a:r>
              <a:rPr lang="en-US" sz="6999">
                <a:solidFill>
                  <a:srgbClr val="000000"/>
                </a:solidFill>
                <a:latin typeface="Futura"/>
              </a:rPr>
              <a:t>as </a:t>
            </a:r>
          </a:p>
          <a:p>
            <a:pPr algn="l">
              <a:lnSpc>
                <a:spcPts val="9480"/>
              </a:lnSpc>
            </a:pPr>
            <a:r>
              <a:rPr lang="en-US" sz="7000">
                <a:solidFill>
                  <a:srgbClr val="000000"/>
                </a:solidFill>
                <a:latin typeface="Futura"/>
              </a:rPr>
              <a:t>stakeholders </a:t>
            </a:r>
          </a:p>
        </p:txBody>
      </p:sp>
      <p:sp>
        <p:nvSpPr>
          <p:cNvPr name="Freeform 6" id="6"/>
          <p:cNvSpPr/>
          <p:nvPr/>
        </p:nvSpPr>
        <p:spPr>
          <a:xfrm flipH="false" flipV="false" rot="0">
            <a:off x="8037713" y="1608045"/>
            <a:ext cx="10046362" cy="7070911"/>
          </a:xfrm>
          <a:custGeom>
            <a:avLst/>
            <a:gdLst/>
            <a:ahLst/>
            <a:cxnLst/>
            <a:rect r="r" b="b" t="t" l="l"/>
            <a:pathLst>
              <a:path h="7070911" w="10046362">
                <a:moveTo>
                  <a:pt x="0" y="0"/>
                </a:moveTo>
                <a:lnTo>
                  <a:pt x="10046362" y="0"/>
                </a:lnTo>
                <a:lnTo>
                  <a:pt x="10046362" y="7070910"/>
                </a:lnTo>
                <a:lnTo>
                  <a:pt x="0" y="7070910"/>
                </a:lnTo>
                <a:lnTo>
                  <a:pt x="0" y="0"/>
                </a:lnTo>
                <a:close/>
              </a:path>
            </a:pathLst>
          </a:custGeom>
          <a:blipFill>
            <a:blip r:embed="rId2"/>
            <a:stretch>
              <a:fillRect l="0" t="-91" r="0" b="-91"/>
            </a:stretch>
          </a:blipFill>
        </p:spPr>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6915" t="-54538" r="-2436" b="-39864"/>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DAFydG0B08A</dc:identifier>
  <dcterms:modified xsi:type="dcterms:W3CDTF">2011-08-01T06:04:30Z</dcterms:modified>
  <cp:revision>1</cp:revision>
  <dc:title>Sibiu - Grit</dc:title>
</cp:coreProperties>
</file>